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3" r:id="rId4"/>
    <p:sldId id="262" r:id="rId5"/>
    <p:sldId id="259" r:id="rId6"/>
    <p:sldId id="260" r:id="rId7"/>
    <p:sldId id="267" r:id="rId8"/>
    <p:sldId id="268" r:id="rId9"/>
    <p:sldId id="271" r:id="rId10"/>
    <p:sldId id="270" r:id="rId11"/>
    <p:sldId id="258" r:id="rId12"/>
    <p:sldId id="266" r:id="rId13"/>
    <p:sldId id="264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ACF6"/>
    <a:srgbClr val="DBC1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695"/>
    <p:restoredTop sz="94649"/>
  </p:normalViewPr>
  <p:slideViewPr>
    <p:cSldViewPr snapToGrid="0" snapToObjects="1">
      <p:cViewPr varScale="1">
        <p:scale>
          <a:sx n="207" d="100"/>
          <a:sy n="207" d="100"/>
        </p:scale>
        <p:origin x="2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1.tiff>
</file>

<file path=ppt/media/image12.png>
</file>

<file path=ppt/media/image13.png>
</file>

<file path=ppt/media/image14.tiff>
</file>

<file path=ppt/media/image15.tif>
</file>

<file path=ppt/media/image16.ti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4060E-BD1E-A54B-B4DA-FD202BA3C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DC5A3B-DE42-1040-9A4B-C803F19464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190525-BCC5-A741-88AC-47B45ED39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7815E-9C4E-D949-8CA4-1A7F989F22D5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BD3E3-FEC5-6C45-BA3B-6EE8C4938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208EA-F695-5549-A3F6-6066EAFAE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4301C-8F0B-BC47-85E9-738B1BC4D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190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E3CFD-483B-6A42-BDDB-BDF889791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19E23F-864B-BE49-9A7C-BE2BF46DD9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AEAF72-B362-C14C-95DD-C67225BE6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7815E-9C4E-D949-8CA4-1A7F989F22D5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457F5-AE9F-394B-BCDF-551620FC4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F157B-3DF1-7E46-BE3A-A3DA83F7B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4301C-8F0B-BC47-85E9-738B1BC4D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068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146B50-AA6B-884F-A6D0-BBD73FECA6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A47139-4F39-514C-B818-0E3D6AC700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1CAFDC-0A84-1D48-B0F1-1F7E8F6CA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7815E-9C4E-D949-8CA4-1A7F989F22D5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0FFF1-0A31-8E43-BD5A-248B2BBD5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42808C-E06C-B744-BEEA-E177E5927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4301C-8F0B-BC47-85E9-738B1BC4D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305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AA4A1-0427-E946-A9D7-6D4BBBDE0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DD67C-FA86-3045-9ECE-836FD88FD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28FB0A-BD57-1E4D-B64A-D68588C94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7815E-9C4E-D949-8CA4-1A7F989F22D5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EEE29-046F-F54A-96EC-FBE07F24E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D4AE70-4231-C94E-A0E0-AC38214D0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4301C-8F0B-BC47-85E9-738B1BC4D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459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E3B66-85F5-CB4D-B473-FBEEC114E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473F04-4486-0041-A5FB-682634A33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DCA27-199F-FA4F-A354-EEE76CB73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7815E-9C4E-D949-8CA4-1A7F989F22D5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190EE-B634-8F49-8617-FED7B121C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A50F79-9E9E-C54E-B760-78D928CB4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4301C-8F0B-BC47-85E9-738B1BC4D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103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16145-0FC5-0C45-83A0-B9DA72540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4304D-E23E-C743-B36C-85557088EC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DF70C9-F929-9949-B2AA-E43B4F98B4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A6EF0E-DFD6-924E-AC03-6524EDA9A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7815E-9C4E-D949-8CA4-1A7F989F22D5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731487-3716-1344-B3A0-A815AC96E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9926F3-7D8B-A243-9903-3501A74BB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4301C-8F0B-BC47-85E9-738B1BC4D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875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891B8-D91F-A345-B20A-D37660A1F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1712AD-D972-A04F-A5BA-A9C923696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02CF58-BC26-014F-A2EA-1FE605B5D4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61D96B-1882-D644-8C45-3E8EDE5E60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6EBD66-BFA9-6D43-8F27-7117E0EE63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44D62B-E3D2-A346-96CA-0CFF793D3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7815E-9C4E-D949-8CA4-1A7F989F22D5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1FFEC4-F692-9349-950E-6108A1C44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DEE7A8-441C-3E4E-9356-FF21C5819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4301C-8F0B-BC47-85E9-738B1BC4D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642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57DA8-FB8B-7C40-91C2-587B34377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4BEBB1-1353-D746-8BA0-BD5510F9D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7815E-9C4E-D949-8CA4-1A7F989F22D5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28998-EA34-B642-AE0F-78970D57E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043E2A-F703-B94A-ACB1-5190CF4B4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4301C-8F0B-BC47-85E9-738B1BC4D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132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1062D4-4780-374E-9F6B-09D39D6F7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7815E-9C4E-D949-8CA4-1A7F989F22D5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B3BBAC-813B-E640-9189-78C28CB14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2521A5-59AC-574E-8408-1848C4CCC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4301C-8F0B-BC47-85E9-738B1BC4D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114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BFEF9-ECDA-A74E-B4E7-B8BCFBE9C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4204F-0310-F646-A16D-C439BF50E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D7F2CC-9F57-384F-A7C5-2FD469BED3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FB4CD8-B704-3F42-BFD4-CE602185E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7815E-9C4E-D949-8CA4-1A7F989F22D5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4D4EF3-4469-1140-B0D3-C3AB877CF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3BBFB2-40AE-734A-A6B4-3A6E204B8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4301C-8F0B-BC47-85E9-738B1BC4D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77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CEE00-E4C3-BE44-B099-0D2AAEDAB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988626-065B-364F-84F0-D4DD9592D3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1A1E4C-0606-F04B-9C21-C08D7FCB95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AB5AF3-14FA-D04D-A96B-ACF2E7DFF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7815E-9C4E-D949-8CA4-1A7F989F22D5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BD5393-F392-2041-A286-4E73BF149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E8C5F9-8741-A841-934C-0C2DD9E4C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4301C-8F0B-BC47-85E9-738B1BC4D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21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697EE9-3331-2849-8B6B-D63C55C0E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65F83-6777-E04B-A298-ACBFC0A474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F1797-6793-6142-B9BB-D3C085B68D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07815E-9C4E-D949-8CA4-1A7F989F22D5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69D10B-3604-8448-95F5-FDBFF0C81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767AE-1C27-034A-908B-F110CC4E41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4301C-8F0B-BC47-85E9-738B1BC4D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879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question-mark-note-duplicate-2405202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en.wikipedia.org/wiki/File:Red_X.svg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"/><Relationship Id="rId2" Type="http://schemas.openxmlformats.org/officeDocument/2006/relationships/image" Target="../media/image15.t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ile:Red_X.svg" TargetMode="External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ile:Red_X.svg" TargetMode="External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ixabay.com/en/cross-x-red-square-delete-wrong-39414/" TargetMode="External"/><Relationship Id="rId5" Type="http://schemas.openxmlformats.org/officeDocument/2006/relationships/image" Target="../media/image12.png"/><Relationship Id="rId4" Type="http://schemas.openxmlformats.org/officeDocument/2006/relationships/hyperlink" Target="https://creativecommons.org/licenses/by-sa/3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7D455-1A97-CA4F-9B06-A58070A18A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4844" y="1201386"/>
            <a:ext cx="9742312" cy="2387600"/>
          </a:xfrm>
        </p:spPr>
        <p:txBody>
          <a:bodyPr>
            <a:noAutofit/>
          </a:bodyPr>
          <a:lstStyle/>
          <a:p>
            <a:r>
              <a:rPr lang="en-US" sz="4800" dirty="0"/>
              <a:t>Delta Smelt––”the genome” and beyond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75433B-084E-2A4F-A0A0-ED59C0403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59981"/>
            <a:ext cx="9144000" cy="1655762"/>
          </a:xfrm>
        </p:spPr>
        <p:txBody>
          <a:bodyPr/>
          <a:lstStyle/>
          <a:p>
            <a:r>
              <a:rPr lang="en-US" dirty="0"/>
              <a:t>Shannon Joslin</a:t>
            </a:r>
          </a:p>
          <a:p>
            <a:r>
              <a:rPr lang="en-US" dirty="0"/>
              <a:t>DIB lab mini-presentation</a:t>
            </a:r>
          </a:p>
          <a:p>
            <a:r>
              <a:rPr lang="en-US" dirty="0"/>
              <a:t>30 November 2020 </a:t>
            </a:r>
            <a:r>
              <a:rPr lang="en-US" sz="1000" dirty="0"/>
              <a:t>(how are we already here?/can’t it be over already?)</a:t>
            </a:r>
          </a:p>
          <a:p>
            <a:r>
              <a:rPr lang="en-US" sz="1000" dirty="0"/>
              <a:t>https://</a:t>
            </a:r>
            <a:r>
              <a:rPr lang="en-US" sz="1000" dirty="0" err="1"/>
              <a:t>github.com</a:t>
            </a:r>
            <a:r>
              <a:rPr lang="en-US" sz="1000" dirty="0"/>
              <a:t>/</a:t>
            </a:r>
            <a:r>
              <a:rPr lang="en-US" sz="1000" dirty="0" err="1"/>
              <a:t>shannonekj</a:t>
            </a:r>
            <a:r>
              <a:rPr lang="en-US" sz="1000" dirty="0"/>
              <a:t>/presentations/tree/master/2020_11-DIB_lab_short</a:t>
            </a:r>
          </a:p>
        </p:txBody>
      </p:sp>
    </p:spTree>
    <p:extLst>
      <p:ext uri="{BB962C8B-B14F-4D97-AF65-F5344CB8AC3E}">
        <p14:creationId xmlns:p14="http://schemas.microsoft.com/office/powerpoint/2010/main" val="28692150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32ADA-1FA1-A54A-B53C-4703212E9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Sex Marker</a:t>
            </a:r>
            <a:endParaRPr lang="en-US" dirty="0"/>
          </a:p>
        </p:txBody>
      </p:sp>
      <p:pic>
        <p:nvPicPr>
          <p:cNvPr id="8" name="Picture 7" descr="Question Mark Note Duplicate · Free image on Pixabay">
            <a:extLst>
              <a:ext uri="{FF2B5EF4-FFF2-40B4-BE49-F238E27FC236}">
                <a16:creationId xmlns:a16="http://schemas.microsoft.com/office/drawing/2014/main" id="{7CB7C923-16AD-AC43-9AEC-5C43D5232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032000" y="1102431"/>
            <a:ext cx="8128000" cy="54102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1074AEF-8BB7-2D44-877D-396139B5C10C}"/>
              </a:ext>
            </a:extLst>
          </p:cNvPr>
          <p:cNvSpPr txBox="1"/>
          <p:nvPr/>
        </p:nvSpPr>
        <p:spPr>
          <a:xfrm>
            <a:off x="3835998" y="9490414"/>
            <a:ext cx="6858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s://en.wikipedia.org/wiki/File:Red_X.svg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4128032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1389-8762-9C41-BA75-C1E5DEE6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Genome Assembly come in a variety of flavors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53EE249-D097-6D4B-BD0D-94C74246E108}"/>
              </a:ext>
            </a:extLst>
          </p:cNvPr>
          <p:cNvSpPr/>
          <p:nvPr/>
        </p:nvSpPr>
        <p:spPr>
          <a:xfrm>
            <a:off x="978484" y="3462288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Sample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A857473-9D6E-2B4D-9227-BDFE66739739}"/>
              </a:ext>
            </a:extLst>
          </p:cNvPr>
          <p:cNvSpPr/>
          <p:nvPr/>
        </p:nvSpPr>
        <p:spPr>
          <a:xfrm>
            <a:off x="2127595" y="3484590"/>
            <a:ext cx="952182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HMW gDNA extraction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CBED44C-15C2-B94B-A76A-20EBDCFFD7E4}"/>
              </a:ext>
            </a:extLst>
          </p:cNvPr>
          <p:cNvSpPr/>
          <p:nvPr/>
        </p:nvSpPr>
        <p:spPr>
          <a:xfrm>
            <a:off x="3314404" y="2514434"/>
            <a:ext cx="1121521" cy="2656545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u="sng" dirty="0">
                <a:solidFill>
                  <a:schemeClr val="tx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208723C-6150-3F40-A719-038913A1B48E}"/>
              </a:ext>
            </a:extLst>
          </p:cNvPr>
          <p:cNvSpPr/>
          <p:nvPr/>
        </p:nvSpPr>
        <p:spPr>
          <a:xfrm>
            <a:off x="3397590" y="3111977"/>
            <a:ext cx="952182" cy="65620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Linked-Read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 (10X)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C98892E-BDDB-F04F-85B0-253003A872EF}"/>
              </a:ext>
            </a:extLst>
          </p:cNvPr>
          <p:cNvSpPr/>
          <p:nvPr/>
        </p:nvSpPr>
        <p:spPr>
          <a:xfrm>
            <a:off x="3388584" y="3825114"/>
            <a:ext cx="952182" cy="55973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Long Reads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(PacBio)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DAB5BA7-DAED-4544-B604-15AE00004E31}"/>
              </a:ext>
            </a:extLst>
          </p:cNvPr>
          <p:cNvSpPr/>
          <p:nvPr/>
        </p:nvSpPr>
        <p:spPr>
          <a:xfrm>
            <a:off x="4664599" y="2514433"/>
            <a:ext cx="1121521" cy="265654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u="sng" dirty="0">
                <a:solidFill>
                  <a:schemeClr val="tx1"/>
                </a:solidFill>
              </a:rPr>
              <a:t>Assembly</a:t>
            </a: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885336E-3486-B64C-9F88-0238098C9F24}"/>
              </a:ext>
            </a:extLst>
          </p:cNvPr>
          <p:cNvSpPr/>
          <p:nvPr/>
        </p:nvSpPr>
        <p:spPr>
          <a:xfrm>
            <a:off x="4757026" y="3012632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Supernova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3282A25-ECD5-4246-8453-3EB97614C550}"/>
              </a:ext>
            </a:extLst>
          </p:cNvPr>
          <p:cNvSpPr/>
          <p:nvPr/>
        </p:nvSpPr>
        <p:spPr>
          <a:xfrm>
            <a:off x="4757026" y="347494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FALCON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5B73B80-DB9F-6B42-85F1-795C5110A033}"/>
              </a:ext>
            </a:extLst>
          </p:cNvPr>
          <p:cNvSpPr/>
          <p:nvPr/>
        </p:nvSpPr>
        <p:spPr>
          <a:xfrm>
            <a:off x="4757025" y="3977441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Canu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FE91F74-3B9E-374A-BB64-D6C72300193C}"/>
              </a:ext>
            </a:extLst>
          </p:cNvPr>
          <p:cNvSpPr/>
          <p:nvPr/>
        </p:nvSpPr>
        <p:spPr>
          <a:xfrm>
            <a:off x="7365362" y="2514433"/>
            <a:ext cx="1121521" cy="265654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u="sng" dirty="0">
                <a:solidFill>
                  <a:schemeClr val="tx1"/>
                </a:solidFill>
              </a:rPr>
              <a:t>Re-Assembly</a:t>
            </a: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28F34D4-6AAB-6943-81C0-1B784491C2E6}"/>
              </a:ext>
            </a:extLst>
          </p:cNvPr>
          <p:cNvSpPr/>
          <p:nvPr/>
        </p:nvSpPr>
        <p:spPr>
          <a:xfrm>
            <a:off x="7448548" y="3057126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Tigmint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ED7DDA4-65B6-8C47-8D26-B553E422E714}"/>
              </a:ext>
            </a:extLst>
          </p:cNvPr>
          <p:cNvSpPr/>
          <p:nvPr/>
        </p:nvSpPr>
        <p:spPr>
          <a:xfrm>
            <a:off x="7448548" y="3519431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miniasm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F01D46FA-AA0E-9348-B40C-4B224EA8DC4E}"/>
              </a:ext>
            </a:extLst>
          </p:cNvPr>
          <p:cNvSpPr/>
          <p:nvPr/>
        </p:nvSpPr>
        <p:spPr>
          <a:xfrm>
            <a:off x="7448547" y="397169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SALSA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2115D05-3111-CF49-BD71-59543F3E346E}"/>
              </a:ext>
            </a:extLst>
          </p:cNvPr>
          <p:cNvSpPr/>
          <p:nvPr/>
        </p:nvSpPr>
        <p:spPr>
          <a:xfrm>
            <a:off x="7448546" y="4444048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Lachesis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BD31D7D7-A166-A84B-BE24-A4073B8E7B6D}"/>
              </a:ext>
            </a:extLst>
          </p:cNvPr>
          <p:cNvSpPr/>
          <p:nvPr/>
        </p:nvSpPr>
        <p:spPr>
          <a:xfrm>
            <a:off x="6012814" y="2514433"/>
            <a:ext cx="1121521" cy="265654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u="sng" dirty="0">
                <a:solidFill>
                  <a:schemeClr val="tx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49E2C25-CAAF-E644-BF11-9125DCC03A37}"/>
              </a:ext>
            </a:extLst>
          </p:cNvPr>
          <p:cNvSpPr/>
          <p:nvPr/>
        </p:nvSpPr>
        <p:spPr>
          <a:xfrm>
            <a:off x="6096000" y="3006886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10X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3725DFBC-DF8E-C24E-9B88-1C709C0AC11C}"/>
              </a:ext>
            </a:extLst>
          </p:cNvPr>
          <p:cNvSpPr/>
          <p:nvPr/>
        </p:nvSpPr>
        <p:spPr>
          <a:xfrm>
            <a:off x="6096000" y="342900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PacBio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19CF6057-E5FF-924D-9F62-39E79CEFF29A}"/>
              </a:ext>
            </a:extLst>
          </p:cNvPr>
          <p:cNvSpPr/>
          <p:nvPr/>
        </p:nvSpPr>
        <p:spPr>
          <a:xfrm>
            <a:off x="6095999" y="3851115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Oxford Nano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918EED7-9477-5143-B8B8-D6C50BC221D6}"/>
              </a:ext>
            </a:extLst>
          </p:cNvPr>
          <p:cNvSpPr/>
          <p:nvPr/>
        </p:nvSpPr>
        <p:spPr>
          <a:xfrm>
            <a:off x="6095998" y="4685205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Hi-C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B5147BF4-7654-EC4F-B6D7-FA84DC11F1D6}"/>
              </a:ext>
            </a:extLst>
          </p:cNvPr>
          <p:cNvSpPr/>
          <p:nvPr/>
        </p:nvSpPr>
        <p:spPr>
          <a:xfrm>
            <a:off x="1905650" y="3768181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AEF36A57-6496-814E-B180-8FD2BBF96510}"/>
              </a:ext>
            </a:extLst>
          </p:cNvPr>
          <p:cNvSpPr/>
          <p:nvPr/>
        </p:nvSpPr>
        <p:spPr>
          <a:xfrm>
            <a:off x="3075280" y="377236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40A6703E-CA11-6844-87F0-5FDBC3DBA9EB}"/>
              </a:ext>
            </a:extLst>
          </p:cNvPr>
          <p:cNvSpPr/>
          <p:nvPr/>
        </p:nvSpPr>
        <p:spPr>
          <a:xfrm>
            <a:off x="4426214" y="377236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8C210B2A-6320-304D-AB09-62D77A8F0F8C}"/>
              </a:ext>
            </a:extLst>
          </p:cNvPr>
          <p:cNvSpPr/>
          <p:nvPr/>
        </p:nvSpPr>
        <p:spPr>
          <a:xfrm>
            <a:off x="5789004" y="3768181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9971618F-A65A-A147-8610-E122B80A23F3}"/>
              </a:ext>
            </a:extLst>
          </p:cNvPr>
          <p:cNvSpPr/>
          <p:nvPr/>
        </p:nvSpPr>
        <p:spPr>
          <a:xfrm>
            <a:off x="7126248" y="3768181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DA582ECA-D06C-6346-B904-25DB12BE4871}"/>
              </a:ext>
            </a:extLst>
          </p:cNvPr>
          <p:cNvSpPr/>
          <p:nvPr/>
        </p:nvSpPr>
        <p:spPr>
          <a:xfrm>
            <a:off x="8705551" y="3484590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Genome!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31CDD315-D82B-EB49-BFCB-CBA88EFC4E5F}"/>
              </a:ext>
            </a:extLst>
          </p:cNvPr>
          <p:cNvSpPr/>
          <p:nvPr/>
        </p:nvSpPr>
        <p:spPr>
          <a:xfrm>
            <a:off x="8476667" y="3768181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CEB5CFB6-81A8-6B45-942C-2282770D8F6C}"/>
              </a:ext>
            </a:extLst>
          </p:cNvPr>
          <p:cNvSpPr/>
          <p:nvPr/>
        </p:nvSpPr>
        <p:spPr>
          <a:xfrm>
            <a:off x="6095998" y="4273184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Illumina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9AE480E9-B2A3-504C-BDD7-B6F97B3D19DD}"/>
              </a:ext>
            </a:extLst>
          </p:cNvPr>
          <p:cNvSpPr/>
          <p:nvPr/>
        </p:nvSpPr>
        <p:spPr>
          <a:xfrm>
            <a:off x="4762733" y="447564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ABySS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19193AE-B0B3-9045-B465-A10BF9DEB6DA}"/>
              </a:ext>
            </a:extLst>
          </p:cNvPr>
          <p:cNvSpPr txBox="1"/>
          <p:nvPr/>
        </p:nvSpPr>
        <p:spPr>
          <a:xfrm>
            <a:off x="6106844" y="5523193"/>
            <a:ext cx="297658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+ quality control at each step!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BFFE20F4-CBB8-6F42-B8AA-9DAA05CA30E2}"/>
              </a:ext>
            </a:extLst>
          </p:cNvPr>
          <p:cNvSpPr/>
          <p:nvPr/>
        </p:nvSpPr>
        <p:spPr>
          <a:xfrm>
            <a:off x="3397590" y="4448271"/>
            <a:ext cx="952182" cy="67248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Long Reads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(Oxford Nanopore)</a:t>
            </a:r>
          </a:p>
        </p:txBody>
      </p:sp>
    </p:spTree>
    <p:extLst>
      <p:ext uri="{BB962C8B-B14F-4D97-AF65-F5344CB8AC3E}">
        <p14:creationId xmlns:p14="http://schemas.microsoft.com/office/powerpoint/2010/main" val="483121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1389-8762-9C41-BA75-C1E5DEE6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I picked my flavors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53EE249-D097-6D4B-BD0D-94C74246E108}"/>
              </a:ext>
            </a:extLst>
          </p:cNvPr>
          <p:cNvSpPr/>
          <p:nvPr/>
        </p:nvSpPr>
        <p:spPr>
          <a:xfrm>
            <a:off x="978484" y="3462288"/>
            <a:ext cx="927165" cy="812508"/>
          </a:xfrm>
          <a:prstGeom prst="roundRect">
            <a:avLst/>
          </a:prstGeom>
          <a:solidFill>
            <a:srgbClr val="BBACF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Sample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A857473-9D6E-2B4D-9227-BDFE66739739}"/>
              </a:ext>
            </a:extLst>
          </p:cNvPr>
          <p:cNvSpPr/>
          <p:nvPr/>
        </p:nvSpPr>
        <p:spPr>
          <a:xfrm>
            <a:off x="2127595" y="3484590"/>
            <a:ext cx="952182" cy="812508"/>
          </a:xfrm>
          <a:prstGeom prst="roundRect">
            <a:avLst/>
          </a:prstGeom>
          <a:solidFill>
            <a:srgbClr val="BBACF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HMW gDNA extraction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DAB5BA7-DAED-4544-B604-15AE00004E31}"/>
              </a:ext>
            </a:extLst>
          </p:cNvPr>
          <p:cNvSpPr/>
          <p:nvPr/>
        </p:nvSpPr>
        <p:spPr>
          <a:xfrm>
            <a:off x="4664599" y="2514433"/>
            <a:ext cx="1121521" cy="265654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u="sng" dirty="0">
                <a:solidFill>
                  <a:schemeClr val="tx1"/>
                </a:solidFill>
              </a:rPr>
              <a:t>Assembly</a:t>
            </a: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885336E-3486-B64C-9F88-0238098C9F24}"/>
              </a:ext>
            </a:extLst>
          </p:cNvPr>
          <p:cNvSpPr/>
          <p:nvPr/>
        </p:nvSpPr>
        <p:spPr>
          <a:xfrm>
            <a:off x="4757026" y="3012632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Supernova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3282A25-ECD5-4246-8453-3EB97614C550}"/>
              </a:ext>
            </a:extLst>
          </p:cNvPr>
          <p:cNvSpPr/>
          <p:nvPr/>
        </p:nvSpPr>
        <p:spPr>
          <a:xfrm>
            <a:off x="4757026" y="347494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FALCON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5B73B80-DB9F-6B42-85F1-795C5110A033}"/>
              </a:ext>
            </a:extLst>
          </p:cNvPr>
          <p:cNvSpPr/>
          <p:nvPr/>
        </p:nvSpPr>
        <p:spPr>
          <a:xfrm>
            <a:off x="4757025" y="3977441"/>
            <a:ext cx="952182" cy="350174"/>
          </a:xfrm>
          <a:prstGeom prst="roundRect">
            <a:avLst/>
          </a:prstGeom>
          <a:solidFill>
            <a:srgbClr val="BBACF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Canu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FE91F74-3B9E-374A-BB64-D6C72300193C}"/>
              </a:ext>
            </a:extLst>
          </p:cNvPr>
          <p:cNvSpPr/>
          <p:nvPr/>
        </p:nvSpPr>
        <p:spPr>
          <a:xfrm>
            <a:off x="7365362" y="2514433"/>
            <a:ext cx="1121521" cy="265654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u="sng" dirty="0">
                <a:solidFill>
                  <a:schemeClr val="tx1"/>
                </a:solidFill>
              </a:rPr>
              <a:t>Re-Assembly</a:t>
            </a: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28F34D4-6AAB-6943-81C0-1B784491C2E6}"/>
              </a:ext>
            </a:extLst>
          </p:cNvPr>
          <p:cNvSpPr/>
          <p:nvPr/>
        </p:nvSpPr>
        <p:spPr>
          <a:xfrm>
            <a:off x="7448548" y="3057126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Tigmint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ED7DDA4-65B6-8C47-8D26-B553E422E714}"/>
              </a:ext>
            </a:extLst>
          </p:cNvPr>
          <p:cNvSpPr/>
          <p:nvPr/>
        </p:nvSpPr>
        <p:spPr>
          <a:xfrm>
            <a:off x="7448548" y="3519431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miniasm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F01D46FA-AA0E-9348-B40C-4B224EA8DC4E}"/>
              </a:ext>
            </a:extLst>
          </p:cNvPr>
          <p:cNvSpPr/>
          <p:nvPr/>
        </p:nvSpPr>
        <p:spPr>
          <a:xfrm>
            <a:off x="7448547" y="3971690"/>
            <a:ext cx="952182" cy="350174"/>
          </a:xfrm>
          <a:prstGeom prst="roundRect">
            <a:avLst/>
          </a:prstGeom>
          <a:solidFill>
            <a:srgbClr val="BBACF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SALSA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2115D05-3111-CF49-BD71-59543F3E346E}"/>
              </a:ext>
            </a:extLst>
          </p:cNvPr>
          <p:cNvSpPr/>
          <p:nvPr/>
        </p:nvSpPr>
        <p:spPr>
          <a:xfrm>
            <a:off x="7448546" y="4444048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Lachesis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BD31D7D7-A166-A84B-BE24-A4073B8E7B6D}"/>
              </a:ext>
            </a:extLst>
          </p:cNvPr>
          <p:cNvSpPr/>
          <p:nvPr/>
        </p:nvSpPr>
        <p:spPr>
          <a:xfrm>
            <a:off x="6012814" y="2514433"/>
            <a:ext cx="1121521" cy="265654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u="sng" dirty="0">
                <a:solidFill>
                  <a:schemeClr val="tx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49E2C25-CAAF-E644-BF11-9125DCC03A37}"/>
              </a:ext>
            </a:extLst>
          </p:cNvPr>
          <p:cNvSpPr/>
          <p:nvPr/>
        </p:nvSpPr>
        <p:spPr>
          <a:xfrm>
            <a:off x="6096000" y="3006886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10X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3725DFBC-DF8E-C24E-9B88-1C709C0AC11C}"/>
              </a:ext>
            </a:extLst>
          </p:cNvPr>
          <p:cNvSpPr/>
          <p:nvPr/>
        </p:nvSpPr>
        <p:spPr>
          <a:xfrm>
            <a:off x="6096000" y="342900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PacBio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19CF6057-E5FF-924D-9F62-39E79CEFF29A}"/>
              </a:ext>
            </a:extLst>
          </p:cNvPr>
          <p:cNvSpPr/>
          <p:nvPr/>
        </p:nvSpPr>
        <p:spPr>
          <a:xfrm>
            <a:off x="6095999" y="3851115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Oxford Nano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918EED7-9477-5143-B8B8-D6C50BC221D6}"/>
              </a:ext>
            </a:extLst>
          </p:cNvPr>
          <p:cNvSpPr/>
          <p:nvPr/>
        </p:nvSpPr>
        <p:spPr>
          <a:xfrm>
            <a:off x="6095998" y="4685205"/>
            <a:ext cx="952182" cy="350174"/>
          </a:xfrm>
          <a:prstGeom prst="roundRect">
            <a:avLst/>
          </a:prstGeom>
          <a:solidFill>
            <a:srgbClr val="BBACF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Hi-C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B5147BF4-7654-EC4F-B6D7-FA84DC11F1D6}"/>
              </a:ext>
            </a:extLst>
          </p:cNvPr>
          <p:cNvSpPr/>
          <p:nvPr/>
        </p:nvSpPr>
        <p:spPr>
          <a:xfrm>
            <a:off x="1905650" y="3768181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AEF36A57-6496-814E-B180-8FD2BBF96510}"/>
              </a:ext>
            </a:extLst>
          </p:cNvPr>
          <p:cNvSpPr/>
          <p:nvPr/>
        </p:nvSpPr>
        <p:spPr>
          <a:xfrm>
            <a:off x="3075280" y="377236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40A6703E-CA11-6844-87F0-5FDBC3DBA9EB}"/>
              </a:ext>
            </a:extLst>
          </p:cNvPr>
          <p:cNvSpPr/>
          <p:nvPr/>
        </p:nvSpPr>
        <p:spPr>
          <a:xfrm>
            <a:off x="4426214" y="377236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8C210B2A-6320-304D-AB09-62D77A8F0F8C}"/>
              </a:ext>
            </a:extLst>
          </p:cNvPr>
          <p:cNvSpPr/>
          <p:nvPr/>
        </p:nvSpPr>
        <p:spPr>
          <a:xfrm>
            <a:off x="5789004" y="3768181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9971618F-A65A-A147-8610-E122B80A23F3}"/>
              </a:ext>
            </a:extLst>
          </p:cNvPr>
          <p:cNvSpPr/>
          <p:nvPr/>
        </p:nvSpPr>
        <p:spPr>
          <a:xfrm>
            <a:off x="7126248" y="3768181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DA582ECA-D06C-6346-B904-25DB12BE4871}"/>
              </a:ext>
            </a:extLst>
          </p:cNvPr>
          <p:cNvSpPr/>
          <p:nvPr/>
        </p:nvSpPr>
        <p:spPr>
          <a:xfrm>
            <a:off x="8705551" y="3484590"/>
            <a:ext cx="927165" cy="812508"/>
          </a:xfrm>
          <a:prstGeom prst="roundRect">
            <a:avLst/>
          </a:prstGeom>
          <a:solidFill>
            <a:srgbClr val="BBACF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Genome?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31CDD315-D82B-EB49-BFCB-CBA88EFC4E5F}"/>
              </a:ext>
            </a:extLst>
          </p:cNvPr>
          <p:cNvSpPr/>
          <p:nvPr/>
        </p:nvSpPr>
        <p:spPr>
          <a:xfrm>
            <a:off x="8476667" y="3768181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CEB5CFB6-81A8-6B45-942C-2282770D8F6C}"/>
              </a:ext>
            </a:extLst>
          </p:cNvPr>
          <p:cNvSpPr/>
          <p:nvPr/>
        </p:nvSpPr>
        <p:spPr>
          <a:xfrm>
            <a:off x="6095998" y="4273184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Illumina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9AE480E9-B2A3-504C-BDD7-B6F97B3D19DD}"/>
              </a:ext>
            </a:extLst>
          </p:cNvPr>
          <p:cNvSpPr/>
          <p:nvPr/>
        </p:nvSpPr>
        <p:spPr>
          <a:xfrm>
            <a:off x="4762733" y="447564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ABySS</a:t>
            </a:r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C274B22A-C472-A143-A906-3FDD6AD216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4455" y="550866"/>
            <a:ext cx="3077097" cy="5756267"/>
          </a:xfrm>
          <a:prstGeom prst="rect">
            <a:avLst/>
          </a:prstGeom>
        </p:spPr>
      </p:pic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660FD7A2-0A20-774F-82E5-BADD8D10D94C}"/>
              </a:ext>
            </a:extLst>
          </p:cNvPr>
          <p:cNvSpPr/>
          <p:nvPr/>
        </p:nvSpPr>
        <p:spPr>
          <a:xfrm>
            <a:off x="3314404" y="2514434"/>
            <a:ext cx="1121521" cy="2656545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u="sng" dirty="0">
                <a:solidFill>
                  <a:schemeClr val="tx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tx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EB1DDA61-6152-214C-A552-930C193F242A}"/>
              </a:ext>
            </a:extLst>
          </p:cNvPr>
          <p:cNvSpPr/>
          <p:nvPr/>
        </p:nvSpPr>
        <p:spPr>
          <a:xfrm>
            <a:off x="3397590" y="3111977"/>
            <a:ext cx="952182" cy="656204"/>
          </a:xfrm>
          <a:prstGeom prst="roundRect">
            <a:avLst/>
          </a:prstGeom>
          <a:solidFill>
            <a:srgbClr val="BBACF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Linked-Read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 (10X)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8F7E0EB4-3EB5-3744-8605-78D13FFA1C92}"/>
              </a:ext>
            </a:extLst>
          </p:cNvPr>
          <p:cNvSpPr/>
          <p:nvPr/>
        </p:nvSpPr>
        <p:spPr>
          <a:xfrm>
            <a:off x="3388584" y="3825114"/>
            <a:ext cx="952182" cy="559739"/>
          </a:xfrm>
          <a:prstGeom prst="roundRect">
            <a:avLst/>
          </a:prstGeom>
          <a:solidFill>
            <a:srgbClr val="BBACF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Long Reads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(PacBio)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9462CF2-BADD-F144-AF17-146BEFA31463}"/>
              </a:ext>
            </a:extLst>
          </p:cNvPr>
          <p:cNvSpPr/>
          <p:nvPr/>
        </p:nvSpPr>
        <p:spPr>
          <a:xfrm>
            <a:off x="3397590" y="4448271"/>
            <a:ext cx="952182" cy="67248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Long Reads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(Oxford Nanopore)</a:t>
            </a:r>
          </a:p>
        </p:txBody>
      </p:sp>
    </p:spTree>
    <p:extLst>
      <p:ext uri="{BB962C8B-B14F-4D97-AF65-F5344CB8AC3E}">
        <p14:creationId xmlns:p14="http://schemas.microsoft.com/office/powerpoint/2010/main" val="1230245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05233-AE40-4343-A100-A768D2EB6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got a </a:t>
            </a:r>
            <a:r>
              <a:rPr lang="en-US" i="1" dirty="0"/>
              <a:t>good</a:t>
            </a:r>
            <a:r>
              <a:rPr lang="en-US" dirty="0"/>
              <a:t> genome but not a </a:t>
            </a:r>
            <a:r>
              <a:rPr lang="en-US" i="1" dirty="0"/>
              <a:t>great</a:t>
            </a:r>
            <a:r>
              <a:rPr lang="en-US" dirty="0"/>
              <a:t> genome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6C10385-0CF3-1D4C-9B76-14E230C0B3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2692056"/>
              </p:ext>
            </p:extLst>
          </p:nvPr>
        </p:nvGraphicFramePr>
        <p:xfrm>
          <a:off x="1560195" y="3025775"/>
          <a:ext cx="9071610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22070">
                  <a:extLst>
                    <a:ext uri="{9D8B030D-6E8A-4147-A177-3AD203B41FA5}">
                      <a16:colId xmlns:a16="http://schemas.microsoft.com/office/drawing/2014/main" val="1146319114"/>
                    </a:ext>
                  </a:extLst>
                </a:gridCol>
                <a:gridCol w="1371092">
                  <a:extLst>
                    <a:ext uri="{9D8B030D-6E8A-4147-A177-3AD203B41FA5}">
                      <a16:colId xmlns:a16="http://schemas.microsoft.com/office/drawing/2014/main" val="2539046746"/>
                    </a:ext>
                  </a:extLst>
                </a:gridCol>
                <a:gridCol w="1292924">
                  <a:extLst>
                    <a:ext uri="{9D8B030D-6E8A-4147-A177-3AD203B41FA5}">
                      <a16:colId xmlns:a16="http://schemas.microsoft.com/office/drawing/2014/main" val="1090840765"/>
                    </a:ext>
                  </a:extLst>
                </a:gridCol>
                <a:gridCol w="1160780">
                  <a:extLst>
                    <a:ext uri="{9D8B030D-6E8A-4147-A177-3AD203B41FA5}">
                      <a16:colId xmlns:a16="http://schemas.microsoft.com/office/drawing/2014/main" val="3734338593"/>
                    </a:ext>
                  </a:extLst>
                </a:gridCol>
                <a:gridCol w="1047115">
                  <a:extLst>
                    <a:ext uri="{9D8B030D-6E8A-4147-A177-3AD203B41FA5}">
                      <a16:colId xmlns:a16="http://schemas.microsoft.com/office/drawing/2014/main" val="2634483304"/>
                    </a:ext>
                  </a:extLst>
                </a:gridCol>
                <a:gridCol w="2877629">
                  <a:extLst>
                    <a:ext uri="{9D8B030D-6E8A-4147-A177-3AD203B41FA5}">
                      <a16:colId xmlns:a16="http://schemas.microsoft.com/office/drawing/2014/main" val="9755036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sequencing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#_scaffolds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N50_scaf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L50_scaf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BUSCO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2781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canu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PacBio </a:t>
                      </a:r>
                      <a:r>
                        <a:rPr lang="en-US" dirty="0" err="1"/>
                        <a:t>hifi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16,026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102,623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1,909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89.6% [S:21.3%,D:68.3%]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624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purge_dup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5,276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189,094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89.1% [S:87.3%,D:1.8%]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41178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scaff10x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linked-reads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5,055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221,328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89.2%[S:87.4%,D:1.8%]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867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SALSA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hi-c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1,641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2,362,502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90.7%[S:88.8%,D:1.9%]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37405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38506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A513D-6507-8F4D-B9D0-C34A0B58E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Karyotype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43C5B-187B-4042-9055-BA9B992BF2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but not great success</a:t>
            </a:r>
          </a:p>
          <a:p>
            <a:r>
              <a:rPr lang="en-US" dirty="0"/>
              <a:t>2n=56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02D730-680E-B845-9CDF-86273489EF36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53" t="20934" r="18612" b="35200"/>
          <a:stretch/>
        </p:blipFill>
        <p:spPr>
          <a:xfrm>
            <a:off x="2034821" y="2830830"/>
            <a:ext cx="2628900" cy="25285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DA697C-1931-4445-8534-A010BF31D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5710" y="1498600"/>
            <a:ext cx="3848100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5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0405F-1DC9-5048-8084-5DD2D06FB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Delta Smelt?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E34630-44FD-254C-9B4C-ECC907327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128" y="2125415"/>
            <a:ext cx="6465987" cy="23055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608725-6197-D640-BC29-45C0302E8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440" y="4430982"/>
            <a:ext cx="3460951" cy="23465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60074B6-9458-8A42-8E73-32F792FB53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1858" y="815305"/>
            <a:ext cx="5762419" cy="3843488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CD9F4EFF-2EB5-5349-8481-4C5FE28E1E57}"/>
              </a:ext>
            </a:extLst>
          </p:cNvPr>
          <p:cNvGrpSpPr/>
          <p:nvPr/>
        </p:nvGrpSpPr>
        <p:grpSpPr>
          <a:xfrm>
            <a:off x="4801928" y="5169796"/>
            <a:ext cx="7168039" cy="1324519"/>
            <a:chOff x="4828822" y="5407099"/>
            <a:chExt cx="7168039" cy="132451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A525B7B-2C2D-0345-BF2C-82C611093478}"/>
                </a:ext>
              </a:extLst>
            </p:cNvPr>
            <p:cNvCxnSpPr/>
            <p:nvPr/>
          </p:nvCxnSpPr>
          <p:spPr>
            <a:xfrm>
              <a:off x="4828822" y="6194777"/>
              <a:ext cx="6050845" cy="0"/>
            </a:xfrm>
            <a:prstGeom prst="line">
              <a:avLst/>
            </a:prstGeom>
            <a:ln w="444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53A514A-F747-544C-A23C-FE8F7AD6097B}"/>
                </a:ext>
              </a:extLst>
            </p:cNvPr>
            <p:cNvCxnSpPr/>
            <p:nvPr/>
          </p:nvCxnSpPr>
          <p:spPr>
            <a:xfrm>
              <a:off x="4828822" y="6039210"/>
              <a:ext cx="0" cy="31113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C7E0601-A532-E14A-9C35-1B5EB7A40551}"/>
                </a:ext>
              </a:extLst>
            </p:cNvPr>
            <p:cNvCxnSpPr/>
            <p:nvPr/>
          </p:nvCxnSpPr>
          <p:spPr>
            <a:xfrm>
              <a:off x="5619302" y="6027232"/>
              <a:ext cx="0" cy="31113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CFF5906-907D-C94B-A2CD-D33B29793283}"/>
                </a:ext>
              </a:extLst>
            </p:cNvPr>
            <p:cNvCxnSpPr/>
            <p:nvPr/>
          </p:nvCxnSpPr>
          <p:spPr>
            <a:xfrm>
              <a:off x="10815004" y="6052977"/>
              <a:ext cx="0" cy="31113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9D11843-FE7C-F349-9DC3-BFA33069AF0F}"/>
                </a:ext>
              </a:extLst>
            </p:cNvPr>
            <p:cNvCxnSpPr/>
            <p:nvPr/>
          </p:nvCxnSpPr>
          <p:spPr>
            <a:xfrm>
              <a:off x="10879667" y="6052977"/>
              <a:ext cx="0" cy="31113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C628B3A-04A3-FF4C-86A6-3949B4315AD3}"/>
                </a:ext>
              </a:extLst>
            </p:cNvPr>
            <p:cNvSpPr txBox="1"/>
            <p:nvPr/>
          </p:nvSpPr>
          <p:spPr>
            <a:xfrm>
              <a:off x="5240866" y="6295500"/>
              <a:ext cx="9546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3.9 MYA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698C4D9-3217-2542-97E9-C106480F865A}"/>
                </a:ext>
              </a:extLst>
            </p:cNvPr>
            <p:cNvSpPr txBox="1"/>
            <p:nvPr/>
          </p:nvSpPr>
          <p:spPr>
            <a:xfrm>
              <a:off x="10338549" y="6362286"/>
              <a:ext cx="7104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3,000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B861533-EEED-2E47-9B7A-720C488C960C}"/>
                </a:ext>
              </a:extLst>
            </p:cNvPr>
            <p:cNvSpPr txBox="1"/>
            <p:nvPr/>
          </p:nvSpPr>
          <p:spPr>
            <a:xfrm rot="19462280">
              <a:off x="5401734" y="5407099"/>
              <a:ext cx="12318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delta smelt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EED8DC2-83EE-264A-955B-1D3E540E2848}"/>
                </a:ext>
              </a:extLst>
            </p:cNvPr>
            <p:cNvSpPr txBox="1"/>
            <p:nvPr/>
          </p:nvSpPr>
          <p:spPr>
            <a:xfrm rot="19462280">
              <a:off x="10443289" y="5469814"/>
              <a:ext cx="12114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cucumbers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F1CA08F-404F-974F-BD2B-373752EA92CB}"/>
                </a:ext>
              </a:extLst>
            </p:cNvPr>
            <p:cNvSpPr txBox="1"/>
            <p:nvPr/>
          </p:nvSpPr>
          <p:spPr>
            <a:xfrm rot="19462280">
              <a:off x="10710740" y="5473432"/>
              <a:ext cx="1286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present day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0813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0405F-1DC9-5048-8084-5DD2D06FB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Delta Smelt?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6C4283-5F8B-0940-8EA0-431D75C83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859" y="0"/>
            <a:ext cx="5686567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E34630-44FD-254C-9B4C-ECC9073272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128" y="2125415"/>
            <a:ext cx="6465987" cy="23055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2EC35A-75EE-E042-BFC5-2AB361007C1B}"/>
              </a:ext>
            </a:extLst>
          </p:cNvPr>
          <p:cNvSpPr txBox="1"/>
          <p:nvPr/>
        </p:nvSpPr>
        <p:spPr>
          <a:xfrm>
            <a:off x="237507" y="6362070"/>
            <a:ext cx="22204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*(two images not to scale together)</a:t>
            </a:r>
          </a:p>
        </p:txBody>
      </p:sp>
    </p:spTree>
    <p:extLst>
      <p:ext uri="{BB962C8B-B14F-4D97-AF65-F5344CB8AC3E}">
        <p14:creationId xmlns:p14="http://schemas.microsoft.com/office/powerpoint/2010/main" val="4097652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6C4283-5F8B-0940-8EA0-431D75C83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859" y="0"/>
            <a:ext cx="5686567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9E1DC10-F8F3-114E-82E5-500CAF1DF4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74" y="1735592"/>
            <a:ext cx="6398285" cy="479871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C4B43B5A-DEE7-2E49-BCD3-5209422A8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Where are Delta Smelt?</a:t>
            </a:r>
          </a:p>
        </p:txBody>
      </p:sp>
    </p:spTree>
    <p:extLst>
      <p:ext uri="{BB962C8B-B14F-4D97-AF65-F5344CB8AC3E}">
        <p14:creationId xmlns:p14="http://schemas.microsoft.com/office/powerpoint/2010/main" val="1039157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3E6133-800F-9149-860D-15B8AC184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/>
          </a:bodyPr>
          <a:lstStyle/>
          <a:p>
            <a:r>
              <a:rPr lang="en-US" sz="4000"/>
              <a:t>Why are Delta Smelt important?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9E5CA-7A46-764F-8309-969A04E09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52774" cy="4303464"/>
          </a:xfrm>
        </p:spPr>
        <p:txBody>
          <a:bodyPr>
            <a:normAutofit/>
          </a:bodyPr>
          <a:lstStyle/>
          <a:p>
            <a:r>
              <a:rPr lang="en-US" sz="2000" dirty="0"/>
              <a:t>considered an indicators species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C7D325-562F-F24C-B34F-953170FEC8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2" r="-2" b="-2"/>
          <a:stretch/>
        </p:blipFill>
        <p:spPr>
          <a:xfrm>
            <a:off x="190585" y="2268737"/>
            <a:ext cx="6170299" cy="42248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A5D47AF-54A1-A841-BF1E-DE6520B62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0461" y="2114680"/>
            <a:ext cx="5715000" cy="42926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71898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103B6D-D3FC-0E40-A13D-6A3A06617A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23" r="7988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5C095-9808-E44A-9A8F-9CB2F8832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What is currently being done?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36282B-91B8-C64E-9932-2CC698717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r>
              <a:rPr lang="en-US" sz="1800"/>
              <a:t>refugee population</a:t>
            </a:r>
          </a:p>
          <a:p>
            <a:r>
              <a:rPr lang="en-US" sz="1800"/>
              <a:t>money</a:t>
            </a:r>
          </a:p>
        </p:txBody>
      </p:sp>
    </p:spTree>
    <p:extLst>
      <p:ext uri="{BB962C8B-B14F-4D97-AF65-F5344CB8AC3E}">
        <p14:creationId xmlns:p14="http://schemas.microsoft.com/office/powerpoint/2010/main" val="3791326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C289C-F19D-0243-AC15-07B0B7657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Contemporary Ne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660344A-1B2C-0541-BA5B-F1B21B0D6558}"/>
              </a:ext>
            </a:extLst>
          </p:cNvPr>
          <p:cNvGrpSpPr/>
          <p:nvPr/>
        </p:nvGrpSpPr>
        <p:grpSpPr>
          <a:xfrm>
            <a:off x="2004398" y="1674918"/>
            <a:ext cx="8183203" cy="4502045"/>
            <a:chOff x="826630" y="1840091"/>
            <a:chExt cx="7688720" cy="423000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B477AA4-18C4-0D42-8872-19ADE88B03BA}"/>
                </a:ext>
              </a:extLst>
            </p:cNvPr>
            <p:cNvGrpSpPr/>
            <p:nvPr/>
          </p:nvGrpSpPr>
          <p:grpSpPr>
            <a:xfrm>
              <a:off x="826631" y="1840092"/>
              <a:ext cx="7688719" cy="4230001"/>
              <a:chOff x="826631" y="1840092"/>
              <a:chExt cx="7688719" cy="4230001"/>
            </a:xfrm>
          </p:grpSpPr>
          <p:pic>
            <p:nvPicPr>
              <p:cNvPr id="7" name="Content Placeholder 12">
                <a:extLst>
                  <a:ext uri="{FF2B5EF4-FFF2-40B4-BE49-F238E27FC236}">
                    <a16:creationId xmlns:a16="http://schemas.microsoft.com/office/drawing/2014/main" id="{1C63B8C7-2130-854E-89D9-94B49800EE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26631" y="1840092"/>
                <a:ext cx="7688719" cy="4230001"/>
              </a:xfrm>
              <a:prstGeom prst="rect">
                <a:avLst/>
              </a:prstGeom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30854FEE-0552-C749-9B39-1BE0ED137715}"/>
                  </a:ext>
                </a:extLst>
              </p:cNvPr>
              <p:cNvSpPr/>
              <p:nvPr/>
            </p:nvSpPr>
            <p:spPr>
              <a:xfrm>
                <a:off x="7334865" y="3274142"/>
                <a:ext cx="1180485" cy="31445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4B30AE8-7139-B440-A351-CEE483781976}"/>
                </a:ext>
              </a:extLst>
            </p:cNvPr>
            <p:cNvSpPr/>
            <p:nvPr/>
          </p:nvSpPr>
          <p:spPr>
            <a:xfrm>
              <a:off x="826630" y="1840091"/>
              <a:ext cx="2536001" cy="2334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Content Placeholder 9">
            <a:extLst>
              <a:ext uri="{FF2B5EF4-FFF2-40B4-BE49-F238E27FC236}">
                <a16:creationId xmlns:a16="http://schemas.microsoft.com/office/drawing/2014/main" id="{B0832A0C-8CD3-414E-8D9B-D682974DDA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95294" y="1503622"/>
            <a:ext cx="8292307" cy="4860407"/>
          </a:xfrm>
        </p:spPr>
      </p:pic>
    </p:spTree>
    <p:extLst>
      <p:ext uri="{BB962C8B-B14F-4D97-AF65-F5344CB8AC3E}">
        <p14:creationId xmlns:p14="http://schemas.microsoft.com/office/powerpoint/2010/main" val="1399458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32ADA-1FA1-A54A-B53C-4703212E9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Sex Marker</a:t>
            </a:r>
            <a:endParaRPr lang="en-US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1240C4-CFDA-3441-86FF-10EA94125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154" y="1790891"/>
            <a:ext cx="5236563" cy="392742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1074AEF-8BB7-2D44-877D-396139B5C10C}"/>
              </a:ext>
            </a:extLst>
          </p:cNvPr>
          <p:cNvSpPr txBox="1"/>
          <p:nvPr/>
        </p:nvSpPr>
        <p:spPr>
          <a:xfrm>
            <a:off x="3835998" y="9490414"/>
            <a:ext cx="6858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en.wikipedia.org/wiki/File:Red_X.svg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sa/3.0/"/>
              </a:rPr>
              <a:t>CC BY-SA</a:t>
            </a:r>
            <a:endParaRPr lang="en-US" sz="9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A93A41B-A074-A04B-BCB2-6A59F4DE0015}"/>
              </a:ext>
            </a:extLst>
          </p:cNvPr>
          <p:cNvSpPr txBox="1"/>
          <p:nvPr/>
        </p:nvSpPr>
        <p:spPr>
          <a:xfrm>
            <a:off x="7179733" y="3145557"/>
            <a:ext cx="38382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GWAS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depth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 coverage difference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49612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32ADA-1FA1-A54A-B53C-4703212E9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Sex Marker</a:t>
            </a:r>
            <a:endParaRPr lang="en-US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1240C4-CFDA-3441-86FF-10EA94125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154" y="1790891"/>
            <a:ext cx="5236563" cy="392742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1074AEF-8BB7-2D44-877D-396139B5C10C}"/>
              </a:ext>
            </a:extLst>
          </p:cNvPr>
          <p:cNvSpPr txBox="1"/>
          <p:nvPr/>
        </p:nvSpPr>
        <p:spPr>
          <a:xfrm>
            <a:off x="3835998" y="9490414"/>
            <a:ext cx="6858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en.wikipedia.org/wiki/File:Red_X.svg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sa/3.0/"/>
              </a:rPr>
              <a:t>CC BY-SA</a:t>
            </a:r>
            <a:endParaRPr lang="en-US" sz="9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7070FE-35DB-7043-9A04-4838FBE5E740}"/>
              </a:ext>
            </a:extLst>
          </p:cNvPr>
          <p:cNvSpPr txBox="1"/>
          <p:nvPr/>
        </p:nvSpPr>
        <p:spPr>
          <a:xfrm>
            <a:off x="7179733" y="3145557"/>
            <a:ext cx="38382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GWAS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depth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 coverage difference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8" name="Picture 7" descr="Cross X Red · Free vector graphic on Pixabay">
            <a:extLst>
              <a:ext uri="{FF2B5EF4-FFF2-40B4-BE49-F238E27FC236}">
                <a16:creationId xmlns:a16="http://schemas.microsoft.com/office/drawing/2014/main" id="{76C1F6FA-C157-4844-8C7B-519B68BFBB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179733" y="2410576"/>
            <a:ext cx="2915790" cy="26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154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</TotalTime>
  <Words>347</Words>
  <Application>Microsoft Macintosh PowerPoint</Application>
  <PresentationFormat>Widescreen</PresentationFormat>
  <Paragraphs>200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Delta Smelt––”the genome” and beyond</vt:lpstr>
      <vt:lpstr>What are Delta Smelt?</vt:lpstr>
      <vt:lpstr>What are Delta Smelt?</vt:lpstr>
      <vt:lpstr>Where are Delta Smelt?</vt:lpstr>
      <vt:lpstr>Why are Delta Smelt important?</vt:lpstr>
      <vt:lpstr>What is currently being done?</vt:lpstr>
      <vt:lpstr>Contemporary Ne</vt:lpstr>
      <vt:lpstr>Sex Marker</vt:lpstr>
      <vt:lpstr>Sex Marker</vt:lpstr>
      <vt:lpstr>Sex Marker</vt:lpstr>
      <vt:lpstr>Genome Assembly come in a variety of flavors</vt:lpstr>
      <vt:lpstr>I picked my flavors</vt:lpstr>
      <vt:lpstr>And got a good genome but not a great genome</vt:lpstr>
      <vt:lpstr>Karyotype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only slightly snarky but perhaps moderately cynical summarization of Delta Smelt.</dc:title>
  <dc:creator>Microsoft Office User</dc:creator>
  <cp:lastModifiedBy>Microsoft Office User</cp:lastModifiedBy>
  <cp:revision>17</cp:revision>
  <dcterms:created xsi:type="dcterms:W3CDTF">2020-11-29T22:18:22Z</dcterms:created>
  <dcterms:modified xsi:type="dcterms:W3CDTF">2020-11-30T19:33:28Z</dcterms:modified>
</cp:coreProperties>
</file>